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27" r:id="rId4"/>
    <p:sldId id="474" r:id="rId5"/>
    <p:sldId id="429" r:id="rId6"/>
    <p:sldId id="470" r:id="rId7"/>
    <p:sldId id="434" r:id="rId8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rly's Font 2" panose="020B0604020202020204" charset="0"/>
      <p:regular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314450"/>
            <a:ext cx="54864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choose a strategy for explaining addition and subtraction?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32312" y="2921056"/>
            <a:ext cx="1845136" cy="673225"/>
            <a:chOff x="3649432" y="2914650"/>
            <a:chExt cx="1845136" cy="673225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9432" y="2914650"/>
              <a:ext cx="922568" cy="67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72000" y="2914650"/>
              <a:ext cx="922568" cy="67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4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7633" y="1292126"/>
            <a:ext cx="80581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explain addition or subtraction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choosing appropriate strategies.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6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342900" y="3619699"/>
            <a:ext cx="40597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16 = 1 ten and 6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228600" y="948972"/>
            <a:ext cx="86765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Strategies to Explain Addition or Subtraction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773112" y="1589237"/>
            <a:ext cx="2457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Place Value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4025974" y="1556625"/>
            <a:ext cx="5009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Breaking Numbers Apart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342900" y="2686050"/>
            <a:ext cx="3317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Fact Families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92340" y="171450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256845" y="103716"/>
            <a:ext cx="4114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Which strategy should I choose?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" name="Cube 8"/>
          <p:cNvSpPr>
            <a:spLocks noChangeAspect="1"/>
          </p:cNvSpPr>
          <p:nvPr/>
        </p:nvSpPr>
        <p:spPr>
          <a:xfrm>
            <a:off x="1366239" y="260357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Cube 9"/>
          <p:cNvSpPr>
            <a:spLocks noChangeAspect="1"/>
          </p:cNvSpPr>
          <p:nvPr/>
        </p:nvSpPr>
        <p:spPr>
          <a:xfrm>
            <a:off x="1366239" y="224087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Cube 10"/>
          <p:cNvSpPr>
            <a:spLocks noChangeAspect="1"/>
          </p:cNvSpPr>
          <p:nvPr/>
        </p:nvSpPr>
        <p:spPr>
          <a:xfrm>
            <a:off x="1743064" y="224087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Cube 11"/>
          <p:cNvSpPr>
            <a:spLocks noChangeAspect="1"/>
          </p:cNvSpPr>
          <p:nvPr/>
        </p:nvSpPr>
        <p:spPr>
          <a:xfrm>
            <a:off x="1743064" y="260357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527670" y="1428750"/>
            <a:ext cx="272430" cy="2075141"/>
            <a:chOff x="7086600" y="1327908"/>
            <a:chExt cx="272430" cy="2075141"/>
          </a:xfrm>
        </p:grpSpPr>
        <p:sp>
          <p:nvSpPr>
            <p:cNvPr id="14" name="Cube 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" name="Cube 23"/>
          <p:cNvSpPr>
            <a:spLocks noChangeAspect="1"/>
          </p:cNvSpPr>
          <p:nvPr/>
        </p:nvSpPr>
        <p:spPr>
          <a:xfrm>
            <a:off x="1007249" y="224087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be 24"/>
          <p:cNvSpPr>
            <a:spLocks noChangeAspect="1"/>
          </p:cNvSpPr>
          <p:nvPr/>
        </p:nvSpPr>
        <p:spPr>
          <a:xfrm>
            <a:off x="1007249" y="260357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769949" y="3179911"/>
            <a:ext cx="2463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95 - 61 =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758648" y="3727887"/>
            <a:ext cx="24863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61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95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5054674" y="3309045"/>
            <a:ext cx="3230739" cy="1091505"/>
            <a:chOff x="5143500" y="3309045"/>
            <a:chExt cx="3230739" cy="1091505"/>
          </a:xfrm>
        </p:grpSpPr>
        <p:sp>
          <p:nvSpPr>
            <p:cNvPr id="54" name="Text Placeholder 2"/>
            <p:cNvSpPr txBox="1">
              <a:spLocks/>
            </p:cNvSpPr>
            <p:nvPr/>
          </p:nvSpPr>
          <p:spPr bwMode="auto">
            <a:xfrm>
              <a:off x="7452545" y="3754219"/>
              <a:ext cx="92169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1"/>
                  </a:solidFill>
                  <a:latin typeface="Orly's Font 2" pitchFamily="66" charset="0"/>
                </a:rPr>
                <a:t>32</a:t>
              </a:r>
              <a:endParaRPr lang="en-US" sz="36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 bwMode="auto">
            <a:xfrm>
              <a:off x="5143500" y="3400954"/>
              <a:ext cx="3051995" cy="2363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>
              <a:off x="7777094" y="3309045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/>
          <p:nvPr/>
        </p:nvGrpSpPr>
        <p:grpSpPr>
          <a:xfrm>
            <a:off x="6714425" y="2704139"/>
            <a:ext cx="999241" cy="1386588"/>
            <a:chOff x="6803251" y="2704139"/>
            <a:chExt cx="999241" cy="1386588"/>
          </a:xfrm>
        </p:grpSpPr>
        <p:sp>
          <p:nvSpPr>
            <p:cNvPr id="57" name="Oval 56"/>
            <p:cNvSpPr/>
            <p:nvPr/>
          </p:nvSpPr>
          <p:spPr bwMode="auto">
            <a:xfrm>
              <a:off x="7204007" y="3360289"/>
              <a:ext cx="115887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70795" y="3171822"/>
              <a:ext cx="505040" cy="232003"/>
            </a:xfrm>
            <a:custGeom>
              <a:avLst/>
              <a:gdLst>
                <a:gd name="connsiteX0" fmla="*/ 0 w 433234"/>
                <a:gd name="connsiteY0" fmla="*/ 180866 h 232003"/>
                <a:gd name="connsiteX1" fmla="*/ 169333 w 433234"/>
                <a:gd name="connsiteY1" fmla="*/ 244 h 232003"/>
                <a:gd name="connsiteX2" fmla="*/ 406400 w 433234"/>
                <a:gd name="connsiteY2" fmla="*/ 214733 h 232003"/>
                <a:gd name="connsiteX3" fmla="*/ 417689 w 433234"/>
                <a:gd name="connsiteY3" fmla="*/ 203444 h 232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234" h="232003">
                  <a:moveTo>
                    <a:pt x="0" y="180866"/>
                  </a:moveTo>
                  <a:cubicBezTo>
                    <a:pt x="50800" y="87733"/>
                    <a:pt x="101600" y="-5400"/>
                    <a:pt x="169333" y="244"/>
                  </a:cubicBezTo>
                  <a:cubicBezTo>
                    <a:pt x="237066" y="5888"/>
                    <a:pt x="365007" y="180866"/>
                    <a:pt x="406400" y="214733"/>
                  </a:cubicBezTo>
                  <a:cubicBezTo>
                    <a:pt x="447793" y="248600"/>
                    <a:pt x="432741" y="226022"/>
                    <a:pt x="417689" y="203444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 Placeholder 2"/>
            <p:cNvSpPr txBox="1">
              <a:spLocks/>
            </p:cNvSpPr>
            <p:nvPr/>
          </p:nvSpPr>
          <p:spPr bwMode="auto">
            <a:xfrm>
              <a:off x="6869780" y="2704139"/>
              <a:ext cx="9327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-2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0" name="Text Placeholder 2"/>
            <p:cNvSpPr txBox="1">
              <a:spLocks/>
            </p:cNvSpPr>
            <p:nvPr/>
          </p:nvSpPr>
          <p:spPr bwMode="auto">
            <a:xfrm>
              <a:off x="6803251" y="3567507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30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683324" y="2704139"/>
            <a:ext cx="1500828" cy="1341679"/>
            <a:chOff x="5772150" y="2704139"/>
            <a:chExt cx="1500828" cy="1341679"/>
          </a:xfrm>
        </p:grpSpPr>
        <p:sp>
          <p:nvSpPr>
            <p:cNvPr id="62" name="Freeform 61"/>
            <p:cNvSpPr/>
            <p:nvPr/>
          </p:nvSpPr>
          <p:spPr>
            <a:xfrm>
              <a:off x="6067372" y="3137543"/>
              <a:ext cx="1205606" cy="237440"/>
            </a:xfrm>
            <a:custGeom>
              <a:avLst/>
              <a:gdLst>
                <a:gd name="connsiteX0" fmla="*/ 0 w 226139"/>
                <a:gd name="connsiteY0" fmla="*/ 158045 h 177467"/>
                <a:gd name="connsiteX1" fmla="*/ 79022 w 226139"/>
                <a:gd name="connsiteY1" fmla="*/ 0 h 177467"/>
                <a:gd name="connsiteX2" fmla="*/ 203200 w 226139"/>
                <a:gd name="connsiteY2" fmla="*/ 158045 h 177467"/>
                <a:gd name="connsiteX3" fmla="*/ 225778 w 226139"/>
                <a:gd name="connsiteY3" fmla="*/ 169333 h 17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139" h="177467">
                  <a:moveTo>
                    <a:pt x="0" y="158045"/>
                  </a:moveTo>
                  <a:cubicBezTo>
                    <a:pt x="22577" y="79022"/>
                    <a:pt x="45155" y="0"/>
                    <a:pt x="79022" y="0"/>
                  </a:cubicBezTo>
                  <a:cubicBezTo>
                    <a:pt x="112889" y="0"/>
                    <a:pt x="178741" y="129823"/>
                    <a:pt x="203200" y="158045"/>
                  </a:cubicBezTo>
                  <a:cubicBezTo>
                    <a:pt x="227659" y="186267"/>
                    <a:pt x="226718" y="177800"/>
                    <a:pt x="225778" y="169333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 Placeholder 2"/>
            <p:cNvSpPr txBox="1">
              <a:spLocks/>
            </p:cNvSpPr>
            <p:nvPr/>
          </p:nvSpPr>
          <p:spPr bwMode="auto">
            <a:xfrm>
              <a:off x="6021917" y="2704139"/>
              <a:ext cx="98425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-10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6001456" y="3368709"/>
              <a:ext cx="115887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66" name="Text Placeholder 2"/>
            <p:cNvSpPr txBox="1">
              <a:spLocks/>
            </p:cNvSpPr>
            <p:nvPr/>
          </p:nvSpPr>
          <p:spPr bwMode="auto">
            <a:xfrm>
              <a:off x="5772150" y="3522598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099124" y="2704139"/>
            <a:ext cx="936238" cy="1623950"/>
            <a:chOff x="5187950" y="2704139"/>
            <a:chExt cx="936238" cy="1623950"/>
          </a:xfrm>
        </p:grpSpPr>
        <p:sp>
          <p:nvSpPr>
            <p:cNvPr id="61" name="Text Placeholder 2"/>
            <p:cNvSpPr txBox="1">
              <a:spLocks/>
            </p:cNvSpPr>
            <p:nvPr/>
          </p:nvSpPr>
          <p:spPr bwMode="auto">
            <a:xfrm>
              <a:off x="5187950" y="3681758"/>
              <a:ext cx="800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1"/>
                  </a:solidFill>
                  <a:latin typeface="Orly's Font 2" pitchFamily="66" charset="0"/>
                </a:rPr>
                <a:t>18</a:t>
              </a:r>
              <a:endParaRPr lang="en-US" sz="36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>
              <a:off x="5592491" y="3167408"/>
              <a:ext cx="1637" cy="51435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Freeform 66"/>
            <p:cNvSpPr/>
            <p:nvPr/>
          </p:nvSpPr>
          <p:spPr>
            <a:xfrm>
              <a:off x="5592491" y="3168951"/>
              <a:ext cx="505040" cy="232003"/>
            </a:xfrm>
            <a:custGeom>
              <a:avLst/>
              <a:gdLst>
                <a:gd name="connsiteX0" fmla="*/ 0 w 433234"/>
                <a:gd name="connsiteY0" fmla="*/ 180866 h 232003"/>
                <a:gd name="connsiteX1" fmla="*/ 169333 w 433234"/>
                <a:gd name="connsiteY1" fmla="*/ 244 h 232003"/>
                <a:gd name="connsiteX2" fmla="*/ 406400 w 433234"/>
                <a:gd name="connsiteY2" fmla="*/ 214733 h 232003"/>
                <a:gd name="connsiteX3" fmla="*/ 417689 w 433234"/>
                <a:gd name="connsiteY3" fmla="*/ 203444 h 232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234" h="232003">
                  <a:moveTo>
                    <a:pt x="0" y="180866"/>
                  </a:moveTo>
                  <a:cubicBezTo>
                    <a:pt x="50800" y="87733"/>
                    <a:pt x="101600" y="-5400"/>
                    <a:pt x="169333" y="244"/>
                  </a:cubicBezTo>
                  <a:cubicBezTo>
                    <a:pt x="237066" y="5888"/>
                    <a:pt x="365007" y="180866"/>
                    <a:pt x="406400" y="214733"/>
                  </a:cubicBezTo>
                  <a:cubicBezTo>
                    <a:pt x="447793" y="248600"/>
                    <a:pt x="432741" y="226022"/>
                    <a:pt x="417689" y="203444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 Placeholder 2"/>
            <p:cNvSpPr txBox="1">
              <a:spLocks/>
            </p:cNvSpPr>
            <p:nvPr/>
          </p:nvSpPr>
          <p:spPr bwMode="auto">
            <a:xfrm>
              <a:off x="5191476" y="2704139"/>
              <a:ext cx="9327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-2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5177969" y="2114550"/>
            <a:ext cx="24863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32 -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14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18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4301668" y="2458081"/>
            <a:ext cx="4457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Commutative and Associative Properties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640576" y="3514026"/>
            <a:ext cx="5283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37 + 16 = 10 + 30 + 7 + 6</a:t>
            </a:r>
            <a:endParaRPr lang="en-US" sz="3200" dirty="0" smtClean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4599338" y="3371850"/>
            <a:ext cx="1791481" cy="72695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Oval 77"/>
          <p:cNvSpPr/>
          <p:nvPr/>
        </p:nvSpPr>
        <p:spPr>
          <a:xfrm>
            <a:off x="6562195" y="3396541"/>
            <a:ext cx="1324405" cy="6420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5437220" y="4156480"/>
            <a:ext cx="8325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40</a:t>
            </a: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5824256" y="4158675"/>
            <a:ext cx="17977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+ 13</a:t>
            </a: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6990354" y="4156479"/>
            <a:ext cx="14063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= 53</a:t>
            </a: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2563780" y="4142919"/>
            <a:ext cx="54372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37 + 16 = 30 + 7 + 10 + 6</a:t>
            </a:r>
            <a:endParaRPr lang="en-US" sz="3200" dirty="0" smtClean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50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7" dur="2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" grpId="0" build="p"/>
      <p:bldP spid="3" grpId="0" build="p"/>
      <p:bldP spid="3" grpId="1" build="allAtOnce"/>
      <p:bldP spid="4" grpId="0" build="p"/>
      <p:bldP spid="4" grpId="1" build="allAtOnce"/>
      <p:bldP spid="6" grpId="0" build="p"/>
      <p:bldP spid="6" grpId="1" build="allAtOnce"/>
      <p:bldP spid="8" grpId="0" build="p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4" grpId="0" animBg="1"/>
      <p:bldP spid="24" grpId="1" animBg="1"/>
      <p:bldP spid="25" grpId="0" animBg="1"/>
      <p:bldP spid="25" grpId="1" animBg="1"/>
      <p:bldP spid="49" grpId="0" build="p"/>
      <p:bldP spid="49" grpId="1" build="allAtOnce"/>
      <p:bldP spid="50" grpId="0" build="p"/>
      <p:bldP spid="50" grpId="1" build="allAtOnce"/>
      <p:bldP spid="69" grpId="0" build="p"/>
      <p:bldP spid="69" grpId="1" build="allAtOnce"/>
      <p:bldP spid="75" grpId="0" build="p"/>
      <p:bldP spid="75" grpId="1" build="allAtOnce"/>
      <p:bldP spid="76" grpId="0"/>
      <p:bldP spid="76" grpId="1"/>
      <p:bldP spid="77" grpId="0" animBg="1"/>
      <p:bldP spid="77" grpId="1" animBg="1"/>
      <p:bldP spid="78" grpId="0" animBg="1"/>
      <p:bldP spid="78" grpId="1" animBg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0" y="108585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cafeteria has 48 tables.  Students put flowers on 17 of the tables.  How many tables still need flowers?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80" y="1200150"/>
            <a:ext cx="869182" cy="87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92340" y="171450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256845" y="103716"/>
            <a:ext cx="4114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Which strategy should I choose?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510907" y="2470845"/>
            <a:ext cx="2329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48 - 17 = 31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334" y="2470845"/>
            <a:ext cx="2984500" cy="2169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Think about the numbers.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Pick an easy and clear way to explain.</a:t>
            </a: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510907" y="3017365"/>
            <a:ext cx="4832993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tens - 1 ten = 3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ones - 7 ones = 1 one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Arc 14"/>
          <p:cNvSpPr/>
          <p:nvPr/>
        </p:nvSpPr>
        <p:spPr>
          <a:xfrm>
            <a:off x="1563906" y="2571749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1906806" y="2571749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2249706" y="2571749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>
            <a:off x="2592606" y="2571749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935506" y="379848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2935506" y="3400367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2935506" y="2604139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2935506" y="2803196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2935506" y="3002253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2935506" y="3201310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2935506" y="3599424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2935506" y="399754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485900" y="2675622"/>
            <a:ext cx="414224" cy="1683048"/>
            <a:chOff x="6215176" y="1754801"/>
            <a:chExt cx="414224" cy="33144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2905872" y="2769604"/>
            <a:ext cx="293124" cy="1570730"/>
            <a:chOff x="3056466" y="2769604"/>
            <a:chExt cx="293124" cy="1570730"/>
          </a:xfrm>
        </p:grpSpPr>
        <p:grpSp>
          <p:nvGrpSpPr>
            <p:cNvPr id="6" name="Group 5"/>
            <p:cNvGrpSpPr/>
            <p:nvPr/>
          </p:nvGrpSpPr>
          <p:grpSpPr>
            <a:xfrm>
              <a:off x="3086100" y="3544005"/>
              <a:ext cx="263490" cy="796329"/>
              <a:chOff x="3244220" y="3723001"/>
              <a:chExt cx="263490" cy="796329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3247671" y="3723001"/>
                <a:ext cx="260039" cy="796329"/>
                <a:chOff x="3079519" y="3541886"/>
                <a:chExt cx="260039" cy="796329"/>
              </a:xfrm>
            </p:grpSpPr>
            <p:grpSp>
              <p:nvGrpSpPr>
                <p:cNvPr id="30" name="Group 29"/>
                <p:cNvGrpSpPr/>
                <p:nvPr/>
              </p:nvGrpSpPr>
              <p:grpSpPr>
                <a:xfrm>
                  <a:off x="3086338" y="3929666"/>
                  <a:ext cx="253220" cy="408549"/>
                  <a:chOff x="6215176" y="1754801"/>
                  <a:chExt cx="414224" cy="331442"/>
                </a:xfrm>
              </p:grpSpPr>
              <p:cxnSp>
                <p:nvCxnSpPr>
                  <p:cNvPr id="31" name="Straight Connector 30"/>
                  <p:cNvCxnSpPr/>
                  <p:nvPr/>
                </p:nvCxnSpPr>
                <p:spPr>
                  <a:xfrm>
                    <a:off x="6226465" y="1771650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/>
                  <p:cNvCxnSpPr/>
                  <p:nvPr/>
                </p:nvCxnSpPr>
                <p:spPr>
                  <a:xfrm flipH="1">
                    <a:off x="6215176" y="1754801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Group 35"/>
                <p:cNvGrpSpPr/>
                <p:nvPr/>
              </p:nvGrpSpPr>
              <p:grpSpPr>
                <a:xfrm>
                  <a:off x="3079519" y="3541886"/>
                  <a:ext cx="253220" cy="408549"/>
                  <a:chOff x="6215176" y="1754801"/>
                  <a:chExt cx="414224" cy="331442"/>
                </a:xfrm>
              </p:grpSpPr>
              <p:cxnSp>
                <p:nvCxnSpPr>
                  <p:cNvPr id="37" name="Straight Connector 36"/>
                  <p:cNvCxnSpPr/>
                  <p:nvPr/>
                </p:nvCxnSpPr>
                <p:spPr>
                  <a:xfrm>
                    <a:off x="6226465" y="1771650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/>
                  <p:cNvCxnSpPr/>
                  <p:nvPr/>
                </p:nvCxnSpPr>
                <p:spPr>
                  <a:xfrm flipH="1">
                    <a:off x="6215176" y="1754801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3" name="Group 32"/>
              <p:cNvGrpSpPr/>
              <p:nvPr/>
            </p:nvGrpSpPr>
            <p:grpSpPr>
              <a:xfrm>
                <a:off x="3244220" y="3902127"/>
                <a:ext cx="253220" cy="408549"/>
                <a:chOff x="6215176" y="1754801"/>
                <a:chExt cx="414224" cy="331442"/>
              </a:xfrm>
            </p:grpSpPr>
            <p:cxnSp>
              <p:nvCxnSpPr>
                <p:cNvPr id="34" name="Straight Connector 33"/>
                <p:cNvCxnSpPr/>
                <p:nvPr/>
              </p:nvCxnSpPr>
              <p:spPr>
                <a:xfrm>
                  <a:off x="6226465" y="1771650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 flipH="1">
                  <a:off x="6215176" y="1754801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Group 40"/>
            <p:cNvGrpSpPr/>
            <p:nvPr/>
          </p:nvGrpSpPr>
          <p:grpSpPr>
            <a:xfrm>
              <a:off x="3056466" y="2962335"/>
              <a:ext cx="263490" cy="796329"/>
              <a:chOff x="3244220" y="3723001"/>
              <a:chExt cx="263490" cy="796329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247671" y="3723001"/>
                <a:ext cx="260039" cy="796329"/>
                <a:chOff x="3079519" y="3541886"/>
                <a:chExt cx="260039" cy="796329"/>
              </a:xfrm>
            </p:grpSpPr>
            <p:grpSp>
              <p:nvGrpSpPr>
                <p:cNvPr id="46" name="Group 45"/>
                <p:cNvGrpSpPr/>
                <p:nvPr/>
              </p:nvGrpSpPr>
              <p:grpSpPr>
                <a:xfrm>
                  <a:off x="3086338" y="3929666"/>
                  <a:ext cx="253220" cy="408549"/>
                  <a:chOff x="6215176" y="1754801"/>
                  <a:chExt cx="414224" cy="331442"/>
                </a:xfrm>
              </p:grpSpPr>
              <p:cxnSp>
                <p:nvCxnSpPr>
                  <p:cNvPr id="50" name="Straight Connector 49"/>
                  <p:cNvCxnSpPr/>
                  <p:nvPr/>
                </p:nvCxnSpPr>
                <p:spPr>
                  <a:xfrm>
                    <a:off x="6226465" y="1771650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/>
                  <p:cNvCxnSpPr/>
                  <p:nvPr/>
                </p:nvCxnSpPr>
                <p:spPr>
                  <a:xfrm flipH="1">
                    <a:off x="6215176" y="1754801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7" name="Group 46"/>
                <p:cNvGrpSpPr/>
                <p:nvPr/>
              </p:nvGrpSpPr>
              <p:grpSpPr>
                <a:xfrm>
                  <a:off x="3079519" y="3541886"/>
                  <a:ext cx="253220" cy="408549"/>
                  <a:chOff x="6215176" y="1754801"/>
                  <a:chExt cx="414224" cy="331442"/>
                </a:xfrm>
              </p:grpSpPr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6226465" y="1771650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/>
                  <p:cNvCxnSpPr/>
                  <p:nvPr/>
                </p:nvCxnSpPr>
                <p:spPr>
                  <a:xfrm flipH="1">
                    <a:off x="6215176" y="1754801"/>
                    <a:ext cx="402935" cy="314593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3" name="Group 42"/>
              <p:cNvGrpSpPr/>
              <p:nvPr/>
            </p:nvGrpSpPr>
            <p:grpSpPr>
              <a:xfrm>
                <a:off x="3244220" y="3902127"/>
                <a:ext cx="253220" cy="408549"/>
                <a:chOff x="6215176" y="1754801"/>
                <a:chExt cx="414224" cy="331442"/>
              </a:xfrm>
            </p:grpSpPr>
            <p:cxnSp>
              <p:nvCxnSpPr>
                <p:cNvPr id="44" name="Straight Connector 43"/>
                <p:cNvCxnSpPr/>
                <p:nvPr/>
              </p:nvCxnSpPr>
              <p:spPr>
                <a:xfrm>
                  <a:off x="6226465" y="1771650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 flipH="1">
                  <a:off x="6215176" y="1754801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4" name="Group 53"/>
            <p:cNvGrpSpPr/>
            <p:nvPr/>
          </p:nvGrpSpPr>
          <p:grpSpPr>
            <a:xfrm>
              <a:off x="3075357" y="2769604"/>
              <a:ext cx="253220" cy="408549"/>
              <a:chOff x="6215176" y="1754801"/>
              <a:chExt cx="414224" cy="331442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3510907" y="4057650"/>
            <a:ext cx="449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31 tables need flowers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3314700" y="256116"/>
            <a:ext cx="4114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Place Value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0067" y="163713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9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8" grpId="1"/>
      <p:bldP spid="9" grpId="0" build="p"/>
      <p:bldP spid="12" grpId="0" animBg="1"/>
      <p:bldP spid="12" grpId="1" build="allAtOnce" animBg="1"/>
      <p:bldP spid="13" grpId="0" uiExpand="1" build="p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64" grpId="0" build="p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914400" y="870168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For snack time, the second graders need 39 popcorn boxes. The first graders need 43 popcorn boxes.  How many boxes should the cooks make?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06640" y="171450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256845" y="2334"/>
            <a:ext cx="4114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Which strategy should I choose?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510906" y="2620030"/>
            <a:ext cx="26612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39 + 43 = 82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334" y="2573625"/>
            <a:ext cx="2984500" cy="2169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Think about the numbers.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Pick an easy and clear way to explain.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3510907" y="3017365"/>
            <a:ext cx="3004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43 = 1 + 40 + 2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6172199" y="3591401"/>
            <a:ext cx="28181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82 boxes of popcorn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4" name="Shape 320"/>
          <p:cNvSpPr/>
          <p:nvPr/>
        </p:nvSpPr>
        <p:spPr>
          <a:xfrm>
            <a:off x="114300" y="1318890"/>
            <a:ext cx="935620" cy="91891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grpSp>
        <p:nvGrpSpPr>
          <p:cNvPr id="55" name="Group 54"/>
          <p:cNvGrpSpPr/>
          <p:nvPr/>
        </p:nvGrpSpPr>
        <p:grpSpPr>
          <a:xfrm>
            <a:off x="856545" y="3985299"/>
            <a:ext cx="4744155" cy="1206540"/>
            <a:chOff x="1542345" y="2656377"/>
            <a:chExt cx="4744155" cy="1206540"/>
          </a:xfrm>
        </p:grpSpPr>
        <p:cxnSp>
          <p:nvCxnSpPr>
            <p:cNvPr id="56" name="Straight Arrow Connector 55"/>
            <p:cNvCxnSpPr/>
            <p:nvPr/>
          </p:nvCxnSpPr>
          <p:spPr bwMode="auto">
            <a:xfrm>
              <a:off x="1604433" y="2890067"/>
              <a:ext cx="468206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 Placeholder 2"/>
            <p:cNvSpPr txBox="1">
              <a:spLocks/>
            </p:cNvSpPr>
            <p:nvPr/>
          </p:nvSpPr>
          <p:spPr bwMode="auto">
            <a:xfrm>
              <a:off x="1542345" y="3216586"/>
              <a:ext cx="800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1"/>
                  </a:solidFill>
                  <a:latin typeface="Orly's Font 2" pitchFamily="66" charset="0"/>
                </a:rPr>
                <a:t>39</a:t>
              </a:r>
              <a:endParaRPr lang="en-US" sz="36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1928764" y="2656377"/>
              <a:ext cx="1637" cy="51435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914400" y="3443472"/>
            <a:ext cx="1372447" cy="1418166"/>
            <a:chOff x="1600200" y="2114550"/>
            <a:chExt cx="1372447" cy="1418166"/>
          </a:xfrm>
        </p:grpSpPr>
        <p:sp>
          <p:nvSpPr>
            <p:cNvPr id="60" name="Freeform 59"/>
            <p:cNvSpPr/>
            <p:nvPr/>
          </p:nvSpPr>
          <p:spPr>
            <a:xfrm>
              <a:off x="1926111" y="2623558"/>
              <a:ext cx="532883" cy="177467"/>
            </a:xfrm>
            <a:custGeom>
              <a:avLst/>
              <a:gdLst>
                <a:gd name="connsiteX0" fmla="*/ 0 w 226139"/>
                <a:gd name="connsiteY0" fmla="*/ 158045 h 177467"/>
                <a:gd name="connsiteX1" fmla="*/ 79022 w 226139"/>
                <a:gd name="connsiteY1" fmla="*/ 0 h 177467"/>
                <a:gd name="connsiteX2" fmla="*/ 203200 w 226139"/>
                <a:gd name="connsiteY2" fmla="*/ 158045 h 177467"/>
                <a:gd name="connsiteX3" fmla="*/ 225778 w 226139"/>
                <a:gd name="connsiteY3" fmla="*/ 169333 h 17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139" h="177467">
                  <a:moveTo>
                    <a:pt x="0" y="158045"/>
                  </a:moveTo>
                  <a:cubicBezTo>
                    <a:pt x="22577" y="79022"/>
                    <a:pt x="45155" y="0"/>
                    <a:pt x="79022" y="0"/>
                  </a:cubicBezTo>
                  <a:cubicBezTo>
                    <a:pt x="112889" y="0"/>
                    <a:pt x="178741" y="129823"/>
                    <a:pt x="203200" y="158045"/>
                  </a:cubicBezTo>
                  <a:cubicBezTo>
                    <a:pt x="227659" y="186267"/>
                    <a:pt x="226718" y="177800"/>
                    <a:pt x="225778" y="169333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 Placeholder 2"/>
            <p:cNvSpPr txBox="1">
              <a:spLocks/>
            </p:cNvSpPr>
            <p:nvPr/>
          </p:nvSpPr>
          <p:spPr bwMode="auto">
            <a:xfrm>
              <a:off x="1600200" y="2114550"/>
              <a:ext cx="684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+ 1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2443691" y="2825773"/>
              <a:ext cx="117475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63" name="Text Placeholder 2"/>
            <p:cNvSpPr txBox="1">
              <a:spLocks/>
            </p:cNvSpPr>
            <p:nvPr/>
          </p:nvSpPr>
          <p:spPr bwMode="auto">
            <a:xfrm>
              <a:off x="2172547" y="3009496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40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18922" y="3443472"/>
            <a:ext cx="3072695" cy="1436077"/>
            <a:chOff x="2504722" y="2114550"/>
            <a:chExt cx="3072695" cy="1436077"/>
          </a:xfrm>
        </p:grpSpPr>
        <p:sp>
          <p:nvSpPr>
            <p:cNvPr id="65" name="Oval 64"/>
            <p:cNvSpPr/>
            <p:nvPr/>
          </p:nvSpPr>
          <p:spPr bwMode="auto">
            <a:xfrm>
              <a:off x="5177367" y="2825773"/>
              <a:ext cx="115888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04722" y="2476788"/>
              <a:ext cx="2728342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 Placeholder 2"/>
            <p:cNvSpPr txBox="1">
              <a:spLocks/>
            </p:cNvSpPr>
            <p:nvPr/>
          </p:nvSpPr>
          <p:spPr bwMode="auto">
            <a:xfrm>
              <a:off x="3080372" y="2114550"/>
              <a:ext cx="981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+ 40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8" name="Text Placeholder 2"/>
            <p:cNvSpPr txBox="1">
              <a:spLocks/>
            </p:cNvSpPr>
            <p:nvPr/>
          </p:nvSpPr>
          <p:spPr bwMode="auto">
            <a:xfrm>
              <a:off x="4777317" y="3027407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171518" y="3443472"/>
            <a:ext cx="1543482" cy="1757178"/>
            <a:chOff x="4857318" y="2114550"/>
            <a:chExt cx="1543482" cy="1757178"/>
          </a:xfrm>
        </p:grpSpPr>
        <p:sp>
          <p:nvSpPr>
            <p:cNvPr id="70" name="Text Placeholder 2"/>
            <p:cNvSpPr txBox="1">
              <a:spLocks/>
            </p:cNvSpPr>
            <p:nvPr/>
          </p:nvSpPr>
          <p:spPr bwMode="auto">
            <a:xfrm>
              <a:off x="5496467" y="3225397"/>
              <a:ext cx="90433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1"/>
                  </a:solidFill>
                  <a:latin typeface="Orly's Font 2" pitchFamily="66" charset="0"/>
                </a:rPr>
                <a:t>82</a:t>
              </a:r>
              <a:endParaRPr lang="en-US" sz="36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71" name="Text Placeholder 2"/>
            <p:cNvSpPr txBox="1">
              <a:spLocks/>
            </p:cNvSpPr>
            <p:nvPr/>
          </p:nvSpPr>
          <p:spPr bwMode="auto">
            <a:xfrm>
              <a:off x="4857318" y="2114550"/>
              <a:ext cx="8576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+ 2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33064" y="2612025"/>
              <a:ext cx="710536" cy="232003"/>
            </a:xfrm>
            <a:custGeom>
              <a:avLst/>
              <a:gdLst>
                <a:gd name="connsiteX0" fmla="*/ 0 w 433234"/>
                <a:gd name="connsiteY0" fmla="*/ 180866 h 232003"/>
                <a:gd name="connsiteX1" fmla="*/ 169333 w 433234"/>
                <a:gd name="connsiteY1" fmla="*/ 244 h 232003"/>
                <a:gd name="connsiteX2" fmla="*/ 406400 w 433234"/>
                <a:gd name="connsiteY2" fmla="*/ 214733 h 232003"/>
                <a:gd name="connsiteX3" fmla="*/ 417689 w 433234"/>
                <a:gd name="connsiteY3" fmla="*/ 203444 h 232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234" h="232003">
                  <a:moveTo>
                    <a:pt x="0" y="180866"/>
                  </a:moveTo>
                  <a:cubicBezTo>
                    <a:pt x="50800" y="87733"/>
                    <a:pt x="101600" y="-5400"/>
                    <a:pt x="169333" y="244"/>
                  </a:cubicBezTo>
                  <a:cubicBezTo>
                    <a:pt x="237066" y="5888"/>
                    <a:pt x="365007" y="180866"/>
                    <a:pt x="406400" y="214733"/>
                  </a:cubicBezTo>
                  <a:cubicBezTo>
                    <a:pt x="447793" y="248600"/>
                    <a:pt x="432741" y="226022"/>
                    <a:pt x="417689" y="203444"/>
                  </a:cubicBez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>
              <a:off x="5943600" y="2684475"/>
              <a:ext cx="1637" cy="51435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 Placeholder 2"/>
          <p:cNvSpPr txBox="1">
            <a:spLocks/>
          </p:cNvSpPr>
          <p:nvPr/>
        </p:nvSpPr>
        <p:spPr bwMode="auto">
          <a:xfrm>
            <a:off x="2743200" y="171450"/>
            <a:ext cx="51535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Breaking Apart Numbers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25348" y="171450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9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8" grpId="1"/>
      <p:bldP spid="9" grpId="0" build="p"/>
      <p:bldP spid="10" grpId="0" animBg="1"/>
      <p:bldP spid="10" grpId="1" build="allAtOnce" animBg="1"/>
      <p:bldP spid="11" grpId="0" build="p"/>
      <p:bldP spid="53" grpId="0" build="p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8056" y="1292126"/>
            <a:ext cx="83439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explain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addition or subtraction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choosing appropriate strategies.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6653</TotalTime>
  <Words>305</Words>
  <Application>Microsoft Office PowerPoint</Application>
  <PresentationFormat>On-screen Show (16:9)</PresentationFormat>
  <Paragraphs>62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Courier New</vt:lpstr>
      <vt:lpstr>MS PGothic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290</cp:revision>
  <dcterms:created xsi:type="dcterms:W3CDTF">2011-06-12T17:04:43Z</dcterms:created>
  <dcterms:modified xsi:type="dcterms:W3CDTF">2015-06-07T12:44:49Z</dcterms:modified>
</cp:coreProperties>
</file>